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P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2D58"/>
    <a:srgbClr val="252F61"/>
    <a:srgbClr val="1336E2"/>
    <a:srgbClr val="0509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42950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917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P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D8887796-58D0-47F0-9854-DAC683E404A5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1026" name="Picture 2" descr="Recruiting: il significato e le sue fasi principali Hunity">
              <a:extLst>
                <a:ext uri="{FF2B5EF4-FFF2-40B4-BE49-F238E27FC236}">
                  <a16:creationId xmlns:a16="http://schemas.microsoft.com/office/drawing/2014/main" id="{EE910702-90ED-4AD1-8BBA-FD69A8D70D7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149"/>
            <a:stretch/>
          </p:blipFill>
          <p:spPr bwMode="auto">
            <a:xfrm>
              <a:off x="0" y="0"/>
              <a:ext cx="12192000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7831687-9AD4-4B26-BA61-EAF357B0EF75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K"/>
            </a:p>
          </p:txBody>
        </p:sp>
      </p:grp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B9F174A-35EC-4B8C-8EFA-5595DEAB9B14}"/>
              </a:ext>
            </a:extLst>
          </p:cNvPr>
          <p:cNvSpPr/>
          <p:nvPr/>
        </p:nvSpPr>
        <p:spPr>
          <a:xfrm>
            <a:off x="2602706" y="2300287"/>
            <a:ext cx="6986587" cy="2871787"/>
          </a:xfrm>
          <a:prstGeom prst="roundRect">
            <a:avLst>
              <a:gd name="adj" fmla="val 10199"/>
            </a:avLst>
          </a:prstGeom>
          <a:solidFill>
            <a:srgbClr val="252F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87147B-FCED-4642-AFB4-97CDF3558120}"/>
              </a:ext>
            </a:extLst>
          </p:cNvPr>
          <p:cNvSpPr/>
          <p:nvPr/>
        </p:nvSpPr>
        <p:spPr>
          <a:xfrm>
            <a:off x="2819399" y="2486025"/>
            <a:ext cx="6596063" cy="1843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Start Consistent Advisor Recruiting Without Hiring a Full-Time Recruiter</a:t>
            </a:r>
            <a:endParaRPr lang="en-PK" sz="3600" b="1" dirty="0">
              <a:solidFill>
                <a:schemeClr val="bg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7EC86E-0951-452D-BD33-6C77F1396685}"/>
              </a:ext>
            </a:extLst>
          </p:cNvPr>
          <p:cNvSpPr/>
          <p:nvPr/>
        </p:nvSpPr>
        <p:spPr>
          <a:xfrm>
            <a:off x="2776538" y="4239815"/>
            <a:ext cx="6596063" cy="902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1336E2"/>
                </a:solidFill>
              </a:rPr>
              <a:t>Recruiter-in-a-Box</a:t>
            </a:r>
            <a:endParaRPr lang="en-PK" sz="2800" b="1" dirty="0">
              <a:solidFill>
                <a:srgbClr val="1336E2"/>
              </a:solidFill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8D7CE8E-10B2-4DCA-933F-DACC8D428450}"/>
              </a:ext>
            </a:extLst>
          </p:cNvPr>
          <p:cNvGrpSpPr/>
          <p:nvPr/>
        </p:nvGrpSpPr>
        <p:grpSpPr>
          <a:xfrm>
            <a:off x="807244" y="5357812"/>
            <a:ext cx="2850356" cy="800102"/>
            <a:chOff x="807244" y="5357812"/>
            <a:chExt cx="2850356" cy="800102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6C2FA2AC-4FB7-4DE1-A518-5A28D9B6F3C1}"/>
                </a:ext>
              </a:extLst>
            </p:cNvPr>
            <p:cNvSpPr/>
            <p:nvPr/>
          </p:nvSpPr>
          <p:spPr>
            <a:xfrm>
              <a:off x="807245" y="5357812"/>
              <a:ext cx="2850355" cy="40005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chemeClr val="bg1"/>
                  </a:solidFill>
                </a:rPr>
                <a:t>Presented by</a:t>
              </a:r>
              <a:endParaRPr lang="en-PK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96BED8C-F7E6-4357-B4DC-7A2F7ADF4E1F}"/>
                </a:ext>
              </a:extLst>
            </p:cNvPr>
            <p:cNvSpPr/>
            <p:nvPr/>
          </p:nvSpPr>
          <p:spPr>
            <a:xfrm>
              <a:off x="807244" y="5757863"/>
              <a:ext cx="2850355" cy="40005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b="1" dirty="0">
                  <a:solidFill>
                    <a:srgbClr val="1336E2"/>
                  </a:solidFill>
                </a:rPr>
                <a:t>[Name]</a:t>
              </a:r>
              <a:endParaRPr lang="en-PK" sz="1400" b="1" dirty="0">
                <a:solidFill>
                  <a:srgbClr val="1336E2"/>
                </a:solidFill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DE1B716-BDDD-419A-81E6-FDB6A26DD483}"/>
              </a:ext>
            </a:extLst>
          </p:cNvPr>
          <p:cNvGrpSpPr/>
          <p:nvPr/>
        </p:nvGrpSpPr>
        <p:grpSpPr>
          <a:xfrm>
            <a:off x="7043738" y="5357812"/>
            <a:ext cx="4341017" cy="800102"/>
            <a:chOff x="807244" y="5357812"/>
            <a:chExt cx="2850356" cy="800102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8515FF8F-F380-4DCC-8403-CC578F98E61F}"/>
                </a:ext>
              </a:extLst>
            </p:cNvPr>
            <p:cNvSpPr/>
            <p:nvPr/>
          </p:nvSpPr>
          <p:spPr>
            <a:xfrm>
              <a:off x="807245" y="5357812"/>
              <a:ext cx="2850355" cy="40005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400" b="1" dirty="0">
                  <a:solidFill>
                    <a:schemeClr val="bg1"/>
                  </a:solidFill>
                </a:rPr>
                <a:t>Website </a:t>
              </a:r>
              <a:endParaRPr lang="en-PK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EC9C5312-15D0-4FE1-82E8-3449490ECBE6}"/>
                </a:ext>
              </a:extLst>
            </p:cNvPr>
            <p:cNvSpPr/>
            <p:nvPr/>
          </p:nvSpPr>
          <p:spPr>
            <a:xfrm>
              <a:off x="807244" y="5757863"/>
              <a:ext cx="2850355" cy="40005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400" b="1" dirty="0">
                  <a:solidFill>
                    <a:srgbClr val="1336E2"/>
                  </a:solidFill>
                </a:rPr>
                <a:t>recruiterinabox.org</a:t>
              </a:r>
              <a:endParaRPr lang="en-PK" sz="1400" b="1" dirty="0">
                <a:solidFill>
                  <a:srgbClr val="1336E2"/>
                </a:solidFill>
              </a:endParaRP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A672BC64-BE13-4AE0-8407-BDA35D4D37FE}"/>
              </a:ext>
            </a:extLst>
          </p:cNvPr>
          <p:cNvSpPr/>
          <p:nvPr/>
        </p:nvSpPr>
        <p:spPr>
          <a:xfrm>
            <a:off x="9415462" y="614361"/>
            <a:ext cx="1969291" cy="60007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05 MARCH 2026</a:t>
            </a:r>
            <a:endParaRPr lang="en-PK" sz="1200" dirty="0">
              <a:solidFill>
                <a:schemeClr val="bg1"/>
              </a:solidFill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EAA1B06E-FEC6-45C1-B725-7E9D7E722546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59" t="13125" r="23598" b="7917"/>
          <a:stretch/>
        </p:blipFill>
        <p:spPr>
          <a:xfrm>
            <a:off x="336199" y="357186"/>
            <a:ext cx="1561873" cy="132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7646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3BE01AE-DCC9-4AD5-A995-5BA52C32982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 sz="20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A902C2B-C381-4386-AA6F-EFD9026F9C6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59" t="13125" r="23598" b="7917"/>
          <a:stretch/>
        </p:blipFill>
        <p:spPr>
          <a:xfrm>
            <a:off x="336199" y="357186"/>
            <a:ext cx="1561873" cy="1324273"/>
          </a:xfrm>
          <a:prstGeom prst="rect">
            <a:avLst/>
          </a:prstGeom>
        </p:spPr>
      </p:pic>
      <p:sp>
        <p:nvSpPr>
          <p:cNvPr id="5" name="Rectangle: Top Corners Rounded 4">
            <a:extLst>
              <a:ext uri="{FF2B5EF4-FFF2-40B4-BE49-F238E27FC236}">
                <a16:creationId xmlns:a16="http://schemas.microsoft.com/office/drawing/2014/main" id="{662A7F7D-C77F-4155-B3D5-12FBBF8747CF}"/>
              </a:ext>
            </a:extLst>
          </p:cNvPr>
          <p:cNvSpPr/>
          <p:nvPr/>
        </p:nvSpPr>
        <p:spPr>
          <a:xfrm>
            <a:off x="336200" y="3193257"/>
            <a:ext cx="11565288" cy="3307556"/>
          </a:xfrm>
          <a:prstGeom prst="round2SameRect">
            <a:avLst>
              <a:gd name="adj1" fmla="val 9216"/>
              <a:gd name="adj2" fmla="val 0"/>
            </a:avLst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7054AA-8FAA-4B0E-8CC5-821185C5D3D3}"/>
              </a:ext>
            </a:extLst>
          </p:cNvPr>
          <p:cNvSpPr/>
          <p:nvPr/>
        </p:nvSpPr>
        <p:spPr>
          <a:xfrm>
            <a:off x="336199" y="1812279"/>
            <a:ext cx="5858124" cy="12501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cap="all" dirty="0">
                <a:latin typeface="+mj-lt"/>
              </a:rPr>
              <a:t>What is </a:t>
            </a:r>
            <a:br>
              <a:rPr lang="en-US" sz="3600" b="1" cap="all" dirty="0">
                <a:latin typeface="+mj-lt"/>
              </a:rPr>
            </a:br>
            <a:r>
              <a:rPr lang="en-US" sz="3600" b="1" cap="all" dirty="0">
                <a:latin typeface="+mj-lt"/>
              </a:rPr>
              <a:t>Recruiter-in-a-Box</a:t>
            </a:r>
            <a:endParaRPr lang="en-PK" sz="3600" b="1" cap="all" dirty="0">
              <a:latin typeface="+mj-l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A55B61-1590-448A-8A84-535CE7DBE96E}"/>
              </a:ext>
            </a:extLst>
          </p:cNvPr>
          <p:cNvSpPr/>
          <p:nvPr/>
        </p:nvSpPr>
        <p:spPr>
          <a:xfrm>
            <a:off x="5958348" y="1812280"/>
            <a:ext cx="5476568" cy="11215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bg1"/>
                </a:solidFill>
              </a:rPr>
              <a:t>Recruiter-in-a-Box is not a CRM or email software. It’s a structured recruiting workflow built for firms that want consistent advisor conversations.</a:t>
            </a:r>
            <a:endParaRPr lang="en-PK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905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CF7FEA8C-D05C-463E-AB57-A1CB5426C680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21" name="Picture 2" descr="Recruiting: il significato e le sue fasi principali Hunity">
              <a:extLst>
                <a:ext uri="{FF2B5EF4-FFF2-40B4-BE49-F238E27FC236}">
                  <a16:creationId xmlns:a16="http://schemas.microsoft.com/office/drawing/2014/main" id="{2CD78F0B-39FB-42B4-BB12-9C4889CCDC2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149"/>
            <a:stretch/>
          </p:blipFill>
          <p:spPr bwMode="auto">
            <a:xfrm>
              <a:off x="0" y="0"/>
              <a:ext cx="12192000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29F14C6-ED3D-430D-8EB2-A57890664737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K"/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D66F2843-EC39-4567-AF38-94B44359C424}"/>
              </a:ext>
            </a:extLst>
          </p:cNvPr>
          <p:cNvSpPr/>
          <p:nvPr/>
        </p:nvSpPr>
        <p:spPr>
          <a:xfrm>
            <a:off x="883279" y="2022333"/>
            <a:ext cx="4534678" cy="700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cap="all" dirty="0">
                <a:latin typeface="+mj-lt"/>
              </a:rPr>
              <a:t>The Challenge</a:t>
            </a:r>
            <a:endParaRPr lang="en-PK" sz="3600" b="1" cap="all" dirty="0">
              <a:latin typeface="+mj-lt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9A19C01-6DD9-4FFC-98FF-0B9B7CA6EF7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59" t="13125" r="23598" b="7917"/>
          <a:stretch/>
        </p:blipFill>
        <p:spPr>
          <a:xfrm>
            <a:off x="336199" y="357186"/>
            <a:ext cx="1561873" cy="1324273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D5F7BA95-0842-48F4-AE1D-7D01C625450D}"/>
              </a:ext>
            </a:extLst>
          </p:cNvPr>
          <p:cNvGrpSpPr/>
          <p:nvPr/>
        </p:nvGrpSpPr>
        <p:grpSpPr>
          <a:xfrm>
            <a:off x="665113" y="2928937"/>
            <a:ext cx="4587006" cy="1000125"/>
            <a:chOff x="336199" y="2621756"/>
            <a:chExt cx="4587006" cy="1000125"/>
          </a:xfrm>
        </p:grpSpPr>
        <p:sp>
          <p:nvSpPr>
            <p:cNvPr id="26" name="Rectangle: Top Corners Rounded 25">
              <a:extLst>
                <a:ext uri="{FF2B5EF4-FFF2-40B4-BE49-F238E27FC236}">
                  <a16:creationId xmlns:a16="http://schemas.microsoft.com/office/drawing/2014/main" id="{582CE6F7-49E7-4C2C-A356-9419880314AF}"/>
                </a:ext>
              </a:extLst>
            </p:cNvPr>
            <p:cNvSpPr/>
            <p:nvPr/>
          </p:nvSpPr>
          <p:spPr>
            <a:xfrm rot="5400000">
              <a:off x="2920696" y="1469358"/>
              <a:ext cx="700091" cy="3304926"/>
            </a:xfrm>
            <a:prstGeom prst="round2Same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K"/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08F7BF5D-2A74-4AFF-915C-B1DE98016AB2}"/>
                </a:ext>
              </a:extLst>
            </p:cNvPr>
            <p:cNvGrpSpPr/>
            <p:nvPr/>
          </p:nvGrpSpPr>
          <p:grpSpPr>
            <a:xfrm>
              <a:off x="336199" y="2621756"/>
              <a:ext cx="1282082" cy="1000125"/>
              <a:chOff x="1995445" y="2928936"/>
              <a:chExt cx="1282082" cy="1000125"/>
            </a:xfrm>
          </p:grpSpPr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A2CABC70-BA43-4E99-BEF9-5F36F1111439}"/>
                  </a:ext>
                </a:extLst>
              </p:cNvPr>
              <p:cNvSpPr/>
              <p:nvPr/>
            </p:nvSpPr>
            <p:spPr>
              <a:xfrm>
                <a:off x="2229293" y="3078954"/>
                <a:ext cx="814387" cy="700091"/>
              </a:xfrm>
              <a:prstGeom prst="ellipse">
                <a:avLst/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K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723CACEA-12CB-4934-A41D-AC796642AF1B}"/>
                  </a:ext>
                </a:extLst>
              </p:cNvPr>
              <p:cNvSpPr/>
              <p:nvPr/>
            </p:nvSpPr>
            <p:spPr>
              <a:xfrm>
                <a:off x="1995445" y="2928936"/>
                <a:ext cx="1282082" cy="10001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/>
                  <a:t>01</a:t>
                </a:r>
                <a:endParaRPr lang="en-PK" sz="2400" dirty="0"/>
              </a:p>
            </p:txBody>
          </p:sp>
        </p:grp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5FA6A4D8-AFFD-4702-816D-A0B5BE9FA3EF}"/>
                </a:ext>
              </a:extLst>
            </p:cNvPr>
            <p:cNvSpPr/>
            <p:nvPr/>
          </p:nvSpPr>
          <p:spPr>
            <a:xfrm>
              <a:off x="1618280" y="2801247"/>
              <a:ext cx="3061218" cy="6277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>
                  <a:solidFill>
                    <a:schemeClr val="bg1"/>
                  </a:solidFill>
                </a:rPr>
                <a:t>Inconsistent recruiting</a:t>
              </a:r>
              <a:endParaRPr lang="en-PK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3B5D41D-9AEC-42A8-B8D8-81193B4627CD}"/>
              </a:ext>
            </a:extLst>
          </p:cNvPr>
          <p:cNvGrpSpPr/>
          <p:nvPr/>
        </p:nvGrpSpPr>
        <p:grpSpPr>
          <a:xfrm>
            <a:off x="665113" y="3749152"/>
            <a:ext cx="4587007" cy="1000125"/>
            <a:chOff x="336199" y="2621756"/>
            <a:chExt cx="4587007" cy="1000125"/>
          </a:xfrm>
        </p:grpSpPr>
        <p:sp>
          <p:nvSpPr>
            <p:cNvPr id="32" name="Rectangle: Top Corners Rounded 31">
              <a:extLst>
                <a:ext uri="{FF2B5EF4-FFF2-40B4-BE49-F238E27FC236}">
                  <a16:creationId xmlns:a16="http://schemas.microsoft.com/office/drawing/2014/main" id="{8C2B7F04-ED27-49C2-85E1-C0A31A31B886}"/>
                </a:ext>
              </a:extLst>
            </p:cNvPr>
            <p:cNvSpPr/>
            <p:nvPr/>
          </p:nvSpPr>
          <p:spPr>
            <a:xfrm rot="5400000">
              <a:off x="2920697" y="1469357"/>
              <a:ext cx="700091" cy="3304927"/>
            </a:xfrm>
            <a:prstGeom prst="round2Same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K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5F564F8D-FACE-445B-AC3B-F604670D0965}"/>
                </a:ext>
              </a:extLst>
            </p:cNvPr>
            <p:cNvGrpSpPr/>
            <p:nvPr/>
          </p:nvGrpSpPr>
          <p:grpSpPr>
            <a:xfrm>
              <a:off x="336199" y="2621756"/>
              <a:ext cx="1282082" cy="1000125"/>
              <a:chOff x="1995445" y="2928936"/>
              <a:chExt cx="1282082" cy="1000125"/>
            </a:xfrm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6EAFE8E7-A3D0-4758-8E70-7BDBAED62DEB}"/>
                  </a:ext>
                </a:extLst>
              </p:cNvPr>
              <p:cNvSpPr/>
              <p:nvPr/>
            </p:nvSpPr>
            <p:spPr>
              <a:xfrm>
                <a:off x="2229293" y="3078954"/>
                <a:ext cx="814387" cy="700091"/>
              </a:xfrm>
              <a:prstGeom prst="ellipse">
                <a:avLst/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K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22C48679-1FD5-4493-9022-2351AA9F2A43}"/>
                  </a:ext>
                </a:extLst>
              </p:cNvPr>
              <p:cNvSpPr/>
              <p:nvPr/>
            </p:nvSpPr>
            <p:spPr>
              <a:xfrm>
                <a:off x="1995445" y="2928936"/>
                <a:ext cx="1282082" cy="10001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/>
                  <a:t>02</a:t>
                </a:r>
                <a:endParaRPr lang="en-PK" sz="2400" dirty="0"/>
              </a:p>
            </p:txBody>
          </p:sp>
        </p:grp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D0841C50-B863-4595-8F71-53EDB74A118C}"/>
                </a:ext>
              </a:extLst>
            </p:cNvPr>
            <p:cNvSpPr/>
            <p:nvPr/>
          </p:nvSpPr>
          <p:spPr>
            <a:xfrm>
              <a:off x="1618280" y="2801247"/>
              <a:ext cx="3061218" cy="6277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>
                  <a:solidFill>
                    <a:schemeClr val="bg1"/>
                  </a:solidFill>
                </a:rPr>
                <a:t>No clear process</a:t>
              </a:r>
              <a:endParaRPr lang="en-PK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D7E53736-AFE3-432E-B921-D34277A9D003}"/>
              </a:ext>
            </a:extLst>
          </p:cNvPr>
          <p:cNvGrpSpPr/>
          <p:nvPr/>
        </p:nvGrpSpPr>
        <p:grpSpPr>
          <a:xfrm>
            <a:off x="665113" y="4579801"/>
            <a:ext cx="4722599" cy="1000125"/>
            <a:chOff x="336199" y="2621756"/>
            <a:chExt cx="4722599" cy="1000125"/>
          </a:xfrm>
        </p:grpSpPr>
        <p:sp>
          <p:nvSpPr>
            <p:cNvPr id="38" name="Rectangle: Top Corners Rounded 37">
              <a:extLst>
                <a:ext uri="{FF2B5EF4-FFF2-40B4-BE49-F238E27FC236}">
                  <a16:creationId xmlns:a16="http://schemas.microsoft.com/office/drawing/2014/main" id="{EBCE1E04-8267-4172-954C-5900BC38C468}"/>
                </a:ext>
              </a:extLst>
            </p:cNvPr>
            <p:cNvSpPr/>
            <p:nvPr/>
          </p:nvSpPr>
          <p:spPr>
            <a:xfrm rot="5400000">
              <a:off x="2920696" y="1469358"/>
              <a:ext cx="700091" cy="3304925"/>
            </a:xfrm>
            <a:prstGeom prst="round2Same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K"/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D562E80F-9640-4AAB-89F7-B8159DA77D24}"/>
                </a:ext>
              </a:extLst>
            </p:cNvPr>
            <p:cNvGrpSpPr/>
            <p:nvPr/>
          </p:nvGrpSpPr>
          <p:grpSpPr>
            <a:xfrm>
              <a:off x="336199" y="2621756"/>
              <a:ext cx="1282082" cy="1000125"/>
              <a:chOff x="1995445" y="2928936"/>
              <a:chExt cx="1282082" cy="1000125"/>
            </a:xfrm>
          </p:grpSpPr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07FF793B-2573-42AC-9C74-1182A399AA2C}"/>
                  </a:ext>
                </a:extLst>
              </p:cNvPr>
              <p:cNvSpPr/>
              <p:nvPr/>
            </p:nvSpPr>
            <p:spPr>
              <a:xfrm>
                <a:off x="2229293" y="3078954"/>
                <a:ext cx="814387" cy="700091"/>
              </a:xfrm>
              <a:prstGeom prst="ellipse">
                <a:avLst/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K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5C0D100B-46DC-4C1A-AF3C-AE60625B8DF4}"/>
                  </a:ext>
                </a:extLst>
              </p:cNvPr>
              <p:cNvSpPr/>
              <p:nvPr/>
            </p:nvSpPr>
            <p:spPr>
              <a:xfrm>
                <a:off x="1995445" y="2928936"/>
                <a:ext cx="1282082" cy="10001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/>
                  <a:t>03</a:t>
                </a:r>
                <a:endParaRPr lang="en-PK" sz="2400" dirty="0"/>
              </a:p>
            </p:txBody>
          </p:sp>
        </p:grp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3F403F41-76EA-438E-B1CF-67CC9593781A}"/>
                </a:ext>
              </a:extLst>
            </p:cNvPr>
            <p:cNvSpPr/>
            <p:nvPr/>
          </p:nvSpPr>
          <p:spPr>
            <a:xfrm>
              <a:off x="1618280" y="2801247"/>
              <a:ext cx="3440518" cy="6277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>
                  <a:solidFill>
                    <a:schemeClr val="bg1"/>
                  </a:solidFill>
                </a:rPr>
                <a:t>Hard to track conversations</a:t>
              </a:r>
              <a:endParaRPr lang="en-PK" dirty="0">
                <a:solidFill>
                  <a:schemeClr val="bg1"/>
                </a:solidFill>
              </a:endParaRPr>
            </a:p>
          </p:txBody>
        </p:sp>
      </p:grpSp>
      <p:sp>
        <p:nvSpPr>
          <p:cNvPr id="43" name="Rectangle 42">
            <a:extLst>
              <a:ext uri="{FF2B5EF4-FFF2-40B4-BE49-F238E27FC236}">
                <a16:creationId xmlns:a16="http://schemas.microsoft.com/office/drawing/2014/main" id="{E13DCC8C-58E7-445A-BC20-BDB7965DCD2F}"/>
              </a:ext>
            </a:extLst>
          </p:cNvPr>
          <p:cNvSpPr/>
          <p:nvPr/>
        </p:nvSpPr>
        <p:spPr>
          <a:xfrm>
            <a:off x="6096000" y="1681460"/>
            <a:ext cx="5518564" cy="12474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cap="all" dirty="0">
                <a:latin typeface="+mj-lt"/>
              </a:rPr>
              <a:t>Why Firms Use Recruiter-in-a-Box</a:t>
            </a:r>
            <a:endParaRPr lang="en-PK" sz="3600" b="1" cap="all" dirty="0">
              <a:latin typeface="+mj-lt"/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F53464BD-2722-4FF0-94F8-AD297035D26B}"/>
              </a:ext>
            </a:extLst>
          </p:cNvPr>
          <p:cNvGrpSpPr/>
          <p:nvPr/>
        </p:nvGrpSpPr>
        <p:grpSpPr>
          <a:xfrm>
            <a:off x="5881421" y="2928937"/>
            <a:ext cx="4587006" cy="1000125"/>
            <a:chOff x="336199" y="2621756"/>
            <a:chExt cx="4587006" cy="1000125"/>
          </a:xfrm>
        </p:grpSpPr>
        <p:sp>
          <p:nvSpPr>
            <p:cNvPr id="45" name="Rectangle: Top Corners Rounded 44">
              <a:extLst>
                <a:ext uri="{FF2B5EF4-FFF2-40B4-BE49-F238E27FC236}">
                  <a16:creationId xmlns:a16="http://schemas.microsoft.com/office/drawing/2014/main" id="{BA282B71-07BA-464E-BA96-E3A6E7157A63}"/>
                </a:ext>
              </a:extLst>
            </p:cNvPr>
            <p:cNvSpPr/>
            <p:nvPr/>
          </p:nvSpPr>
          <p:spPr>
            <a:xfrm rot="5400000">
              <a:off x="2920696" y="1469358"/>
              <a:ext cx="700091" cy="3304926"/>
            </a:xfrm>
            <a:prstGeom prst="round2Same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K"/>
            </a:p>
          </p:txBody>
        </p: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033E1FDE-57FA-4184-92EC-34F2A49A0906}"/>
                </a:ext>
              </a:extLst>
            </p:cNvPr>
            <p:cNvGrpSpPr/>
            <p:nvPr/>
          </p:nvGrpSpPr>
          <p:grpSpPr>
            <a:xfrm>
              <a:off x="336199" y="2621756"/>
              <a:ext cx="1282082" cy="1000125"/>
              <a:chOff x="1995445" y="2928936"/>
              <a:chExt cx="1282082" cy="1000125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29206DD4-2C93-45F0-ABD1-07F0A9F8DD52}"/>
                  </a:ext>
                </a:extLst>
              </p:cNvPr>
              <p:cNvSpPr/>
              <p:nvPr/>
            </p:nvSpPr>
            <p:spPr>
              <a:xfrm>
                <a:off x="2229293" y="3078954"/>
                <a:ext cx="814387" cy="700091"/>
              </a:xfrm>
              <a:prstGeom prst="ellipse">
                <a:avLst/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K"/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CEC442F7-B939-42EA-AD71-F7317990AE30}"/>
                  </a:ext>
                </a:extLst>
              </p:cNvPr>
              <p:cNvSpPr/>
              <p:nvPr/>
            </p:nvSpPr>
            <p:spPr>
              <a:xfrm>
                <a:off x="1995445" y="2928936"/>
                <a:ext cx="1282082" cy="10001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/>
                  <a:t>01</a:t>
                </a:r>
                <a:endParaRPr lang="en-PK" sz="2400" dirty="0"/>
              </a:p>
            </p:txBody>
          </p:sp>
        </p:grp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66A7D588-9362-4CC2-AA9F-13247C1AB98F}"/>
                </a:ext>
              </a:extLst>
            </p:cNvPr>
            <p:cNvSpPr/>
            <p:nvPr/>
          </p:nvSpPr>
          <p:spPr>
            <a:xfrm>
              <a:off x="1618280" y="2801247"/>
              <a:ext cx="3061218" cy="6277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>
                  <a:solidFill>
                    <a:schemeClr val="bg1"/>
                  </a:solidFill>
                </a:rPr>
                <a:t>Simple process</a:t>
              </a:r>
              <a:endParaRPr lang="en-PK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0" name="Group 49">
            <a:extLst>
              <a:ext uri="{FF2B5EF4-FFF2-40B4-BE49-F238E27FC236}">
                <a16:creationId xmlns:a16="http://schemas.microsoft.com/office/drawing/2014/main" id="{AD2041C4-07C1-445F-B476-EF86AD7CCB7E}"/>
              </a:ext>
            </a:extLst>
          </p:cNvPr>
          <p:cNvGrpSpPr/>
          <p:nvPr/>
        </p:nvGrpSpPr>
        <p:grpSpPr>
          <a:xfrm>
            <a:off x="5881421" y="3749152"/>
            <a:ext cx="4587007" cy="1000125"/>
            <a:chOff x="336199" y="2621756"/>
            <a:chExt cx="4587007" cy="1000125"/>
          </a:xfrm>
        </p:grpSpPr>
        <p:sp>
          <p:nvSpPr>
            <p:cNvPr id="51" name="Rectangle: Top Corners Rounded 50">
              <a:extLst>
                <a:ext uri="{FF2B5EF4-FFF2-40B4-BE49-F238E27FC236}">
                  <a16:creationId xmlns:a16="http://schemas.microsoft.com/office/drawing/2014/main" id="{E689B624-2A72-4F0E-92D2-B9FC4B93F889}"/>
                </a:ext>
              </a:extLst>
            </p:cNvPr>
            <p:cNvSpPr/>
            <p:nvPr/>
          </p:nvSpPr>
          <p:spPr>
            <a:xfrm rot="5400000">
              <a:off x="2920697" y="1469357"/>
              <a:ext cx="700091" cy="3304927"/>
            </a:xfrm>
            <a:prstGeom prst="round2Same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K"/>
            </a:p>
          </p:txBody>
        </p: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905C27C1-8EA7-4DD7-9C80-B0C8F1DCB5F8}"/>
                </a:ext>
              </a:extLst>
            </p:cNvPr>
            <p:cNvGrpSpPr/>
            <p:nvPr/>
          </p:nvGrpSpPr>
          <p:grpSpPr>
            <a:xfrm>
              <a:off x="336199" y="2621756"/>
              <a:ext cx="1282082" cy="1000125"/>
              <a:chOff x="1995445" y="2928936"/>
              <a:chExt cx="1282082" cy="1000125"/>
            </a:xfrm>
          </p:grpSpPr>
          <p:sp>
            <p:nvSpPr>
              <p:cNvPr id="54" name="Oval 53">
                <a:extLst>
                  <a:ext uri="{FF2B5EF4-FFF2-40B4-BE49-F238E27FC236}">
                    <a16:creationId xmlns:a16="http://schemas.microsoft.com/office/drawing/2014/main" id="{98B33774-9731-484E-94B0-31C6029E8311}"/>
                  </a:ext>
                </a:extLst>
              </p:cNvPr>
              <p:cNvSpPr/>
              <p:nvPr/>
            </p:nvSpPr>
            <p:spPr>
              <a:xfrm>
                <a:off x="2229293" y="3078954"/>
                <a:ext cx="814387" cy="700091"/>
              </a:xfrm>
              <a:prstGeom prst="ellipse">
                <a:avLst/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K"/>
              </a:p>
            </p:txBody>
          </p:sp>
          <p:sp>
            <p:nvSpPr>
              <p:cNvPr id="55" name="Rectangle 54">
                <a:extLst>
                  <a:ext uri="{FF2B5EF4-FFF2-40B4-BE49-F238E27FC236}">
                    <a16:creationId xmlns:a16="http://schemas.microsoft.com/office/drawing/2014/main" id="{CC8225E0-956C-41CC-AD41-1CFBA29F72A8}"/>
                  </a:ext>
                </a:extLst>
              </p:cNvPr>
              <p:cNvSpPr/>
              <p:nvPr/>
            </p:nvSpPr>
            <p:spPr>
              <a:xfrm>
                <a:off x="1995445" y="2928936"/>
                <a:ext cx="1282082" cy="10001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/>
                  <a:t>02</a:t>
                </a:r>
                <a:endParaRPr lang="en-PK" sz="2400" dirty="0"/>
              </a:p>
            </p:txBody>
          </p:sp>
        </p:grp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4C2D4DE9-C897-4070-8837-F5BF69846396}"/>
                </a:ext>
              </a:extLst>
            </p:cNvPr>
            <p:cNvSpPr/>
            <p:nvPr/>
          </p:nvSpPr>
          <p:spPr>
            <a:xfrm>
              <a:off x="1618280" y="2801247"/>
              <a:ext cx="3061218" cy="6277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>
                  <a:solidFill>
                    <a:schemeClr val="bg1"/>
                  </a:solidFill>
                </a:rPr>
                <a:t>Consistent activity</a:t>
              </a:r>
              <a:endParaRPr lang="en-PK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8A9AA9E3-6827-4F39-A112-49D51EDDFA3C}"/>
              </a:ext>
            </a:extLst>
          </p:cNvPr>
          <p:cNvGrpSpPr/>
          <p:nvPr/>
        </p:nvGrpSpPr>
        <p:grpSpPr>
          <a:xfrm>
            <a:off x="5881421" y="4579801"/>
            <a:ext cx="4722599" cy="1000125"/>
            <a:chOff x="336199" y="2621756"/>
            <a:chExt cx="4722599" cy="1000125"/>
          </a:xfrm>
        </p:grpSpPr>
        <p:sp>
          <p:nvSpPr>
            <p:cNvPr id="57" name="Rectangle: Top Corners Rounded 56">
              <a:extLst>
                <a:ext uri="{FF2B5EF4-FFF2-40B4-BE49-F238E27FC236}">
                  <a16:creationId xmlns:a16="http://schemas.microsoft.com/office/drawing/2014/main" id="{0DF7F9B1-14F7-43E3-BBD7-735E83EB4517}"/>
                </a:ext>
              </a:extLst>
            </p:cNvPr>
            <p:cNvSpPr/>
            <p:nvPr/>
          </p:nvSpPr>
          <p:spPr>
            <a:xfrm rot="5400000">
              <a:off x="2920696" y="1469358"/>
              <a:ext cx="700091" cy="3304925"/>
            </a:xfrm>
            <a:prstGeom prst="round2Same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K"/>
            </a:p>
          </p:txBody>
        </p:sp>
        <p:grpSp>
          <p:nvGrpSpPr>
            <p:cNvPr id="58" name="Group 57">
              <a:extLst>
                <a:ext uri="{FF2B5EF4-FFF2-40B4-BE49-F238E27FC236}">
                  <a16:creationId xmlns:a16="http://schemas.microsoft.com/office/drawing/2014/main" id="{13C7EA88-36D4-464B-BCDD-01E61F84871A}"/>
                </a:ext>
              </a:extLst>
            </p:cNvPr>
            <p:cNvGrpSpPr/>
            <p:nvPr/>
          </p:nvGrpSpPr>
          <p:grpSpPr>
            <a:xfrm>
              <a:off x="336199" y="2621756"/>
              <a:ext cx="1282082" cy="1000125"/>
              <a:chOff x="1995445" y="2928936"/>
              <a:chExt cx="1282082" cy="1000125"/>
            </a:xfrm>
          </p:grpSpPr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12C578B3-7BE7-46BB-8A38-AD5BB6329086}"/>
                  </a:ext>
                </a:extLst>
              </p:cNvPr>
              <p:cNvSpPr/>
              <p:nvPr/>
            </p:nvSpPr>
            <p:spPr>
              <a:xfrm>
                <a:off x="2229293" y="3078954"/>
                <a:ext cx="814387" cy="700091"/>
              </a:xfrm>
              <a:prstGeom prst="ellipse">
                <a:avLst/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K"/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D62E9526-6C4D-4C4C-8425-52E54DAAAD57}"/>
                  </a:ext>
                </a:extLst>
              </p:cNvPr>
              <p:cNvSpPr/>
              <p:nvPr/>
            </p:nvSpPr>
            <p:spPr>
              <a:xfrm>
                <a:off x="1995445" y="2928936"/>
                <a:ext cx="1282082" cy="10001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/>
                  <a:t>03</a:t>
                </a:r>
                <a:endParaRPr lang="en-PK" sz="2400" dirty="0"/>
              </a:p>
            </p:txBody>
          </p:sp>
        </p:grp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2EC3C637-2013-452A-B1CF-38A4CD6A2F8E}"/>
                </a:ext>
              </a:extLst>
            </p:cNvPr>
            <p:cNvSpPr/>
            <p:nvPr/>
          </p:nvSpPr>
          <p:spPr>
            <a:xfrm>
              <a:off x="1618280" y="2801247"/>
              <a:ext cx="3440518" cy="6277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>
                  <a:solidFill>
                    <a:schemeClr val="bg1"/>
                  </a:solidFill>
                </a:rPr>
                <a:t>Better conversations</a:t>
              </a:r>
              <a:endParaRPr lang="en-PK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6FAD466A-92B8-42D9-A5A8-4E6B4C006A29}"/>
              </a:ext>
            </a:extLst>
          </p:cNvPr>
          <p:cNvGrpSpPr/>
          <p:nvPr/>
        </p:nvGrpSpPr>
        <p:grpSpPr>
          <a:xfrm>
            <a:off x="5881421" y="5416517"/>
            <a:ext cx="4722599" cy="1000125"/>
            <a:chOff x="336199" y="2621756"/>
            <a:chExt cx="4722599" cy="1000125"/>
          </a:xfrm>
        </p:grpSpPr>
        <p:sp>
          <p:nvSpPr>
            <p:cNvPr id="63" name="Rectangle: Top Corners Rounded 62">
              <a:extLst>
                <a:ext uri="{FF2B5EF4-FFF2-40B4-BE49-F238E27FC236}">
                  <a16:creationId xmlns:a16="http://schemas.microsoft.com/office/drawing/2014/main" id="{B60515A8-16A6-484C-94BF-B20133226F4D}"/>
                </a:ext>
              </a:extLst>
            </p:cNvPr>
            <p:cNvSpPr/>
            <p:nvPr/>
          </p:nvSpPr>
          <p:spPr>
            <a:xfrm rot="5400000">
              <a:off x="2920696" y="1469358"/>
              <a:ext cx="700091" cy="3304925"/>
            </a:xfrm>
            <a:prstGeom prst="round2Same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K"/>
            </a:p>
          </p:txBody>
        </p: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FA191019-1DD1-43CA-8FED-6D589AC93AC2}"/>
                </a:ext>
              </a:extLst>
            </p:cNvPr>
            <p:cNvGrpSpPr/>
            <p:nvPr/>
          </p:nvGrpSpPr>
          <p:grpSpPr>
            <a:xfrm>
              <a:off x="336199" y="2621756"/>
              <a:ext cx="1282082" cy="1000125"/>
              <a:chOff x="1995445" y="2928936"/>
              <a:chExt cx="1282082" cy="1000125"/>
            </a:xfrm>
          </p:grpSpPr>
          <p:sp>
            <p:nvSpPr>
              <p:cNvPr id="66" name="Oval 65">
                <a:extLst>
                  <a:ext uri="{FF2B5EF4-FFF2-40B4-BE49-F238E27FC236}">
                    <a16:creationId xmlns:a16="http://schemas.microsoft.com/office/drawing/2014/main" id="{56D48C3D-418F-4E2A-A1E3-1D2C06389BD7}"/>
                  </a:ext>
                </a:extLst>
              </p:cNvPr>
              <p:cNvSpPr/>
              <p:nvPr/>
            </p:nvSpPr>
            <p:spPr>
              <a:xfrm>
                <a:off x="2229293" y="3078954"/>
                <a:ext cx="814387" cy="700091"/>
              </a:xfrm>
              <a:prstGeom prst="ellipse">
                <a:avLst/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K"/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5E4EF045-76B5-4F42-9A4D-6CA5C5CA1687}"/>
                  </a:ext>
                </a:extLst>
              </p:cNvPr>
              <p:cNvSpPr/>
              <p:nvPr/>
            </p:nvSpPr>
            <p:spPr>
              <a:xfrm>
                <a:off x="1995445" y="2928936"/>
                <a:ext cx="1282082" cy="10001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/>
                  <a:t>04</a:t>
                </a:r>
                <a:endParaRPr lang="en-PK" sz="2400" dirty="0"/>
              </a:p>
            </p:txBody>
          </p:sp>
        </p:grp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1F492290-1218-42D0-ADA5-9F2F0BDBEFCE}"/>
                </a:ext>
              </a:extLst>
            </p:cNvPr>
            <p:cNvSpPr/>
            <p:nvPr/>
          </p:nvSpPr>
          <p:spPr>
            <a:xfrm>
              <a:off x="1618280" y="2801247"/>
              <a:ext cx="3440518" cy="6277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>
                  <a:solidFill>
                    <a:schemeClr val="bg1"/>
                  </a:solidFill>
                </a:rPr>
                <a:t>Easy tracking</a:t>
              </a:r>
              <a:endParaRPr lang="en-PK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41616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>
            <a:extLst>
              <a:ext uri="{FF2B5EF4-FFF2-40B4-BE49-F238E27FC236}">
                <a16:creationId xmlns:a16="http://schemas.microsoft.com/office/drawing/2014/main" id="{CF7FEA8C-D05C-463E-AB57-A1CB5426C680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21" name="Picture 2" descr="Recruiting: il significato e le sue fasi principali Hunity">
              <a:extLst>
                <a:ext uri="{FF2B5EF4-FFF2-40B4-BE49-F238E27FC236}">
                  <a16:creationId xmlns:a16="http://schemas.microsoft.com/office/drawing/2014/main" id="{2CD78F0B-39FB-42B4-BB12-9C4889CCDC2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149"/>
            <a:stretch/>
          </p:blipFill>
          <p:spPr bwMode="auto">
            <a:xfrm>
              <a:off x="0" y="0"/>
              <a:ext cx="12192000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29F14C6-ED3D-430D-8EB2-A57890664737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K"/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id="{D66F2843-EC39-4567-AF38-94B44359C424}"/>
              </a:ext>
            </a:extLst>
          </p:cNvPr>
          <p:cNvSpPr/>
          <p:nvPr/>
        </p:nvSpPr>
        <p:spPr>
          <a:xfrm>
            <a:off x="1279175" y="1614484"/>
            <a:ext cx="9622188" cy="13073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cap="all" dirty="0">
                <a:latin typeface="+mj-lt"/>
              </a:rPr>
              <a:t>Our Structured Recruiting Framework</a:t>
            </a:r>
            <a:endParaRPr lang="en-PK" sz="3600" b="1" cap="all" dirty="0">
              <a:latin typeface="+mj-lt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9A19C01-6DD9-4FFC-98FF-0B9B7CA6EF7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59" t="13125" r="23598" b="7917"/>
          <a:stretch/>
        </p:blipFill>
        <p:spPr>
          <a:xfrm>
            <a:off x="336199" y="357186"/>
            <a:ext cx="1561873" cy="1324273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7588BD21-6BAF-4CD9-8418-BAE5EB6BE745}"/>
              </a:ext>
            </a:extLst>
          </p:cNvPr>
          <p:cNvGrpSpPr/>
          <p:nvPr/>
        </p:nvGrpSpPr>
        <p:grpSpPr>
          <a:xfrm>
            <a:off x="638135" y="2938757"/>
            <a:ext cx="10904267" cy="1000125"/>
            <a:chOff x="336199" y="2621756"/>
            <a:chExt cx="10904267" cy="1000125"/>
          </a:xfrm>
        </p:grpSpPr>
        <p:sp>
          <p:nvSpPr>
            <p:cNvPr id="5" name="Rectangle: Top Corners Rounded 4">
              <a:extLst>
                <a:ext uri="{FF2B5EF4-FFF2-40B4-BE49-F238E27FC236}">
                  <a16:creationId xmlns:a16="http://schemas.microsoft.com/office/drawing/2014/main" id="{EC71932F-8DB4-4A72-BBF0-19DA9DA9BD23}"/>
                </a:ext>
              </a:extLst>
            </p:cNvPr>
            <p:cNvSpPr/>
            <p:nvPr/>
          </p:nvSpPr>
          <p:spPr>
            <a:xfrm rot="5400000">
              <a:off x="6079327" y="-1689273"/>
              <a:ext cx="700091" cy="9622186"/>
            </a:xfrm>
            <a:prstGeom prst="round2Same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K"/>
            </a:p>
          </p:txBody>
        </p: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9E1ECBED-D845-401F-88E6-A64713C09447}"/>
                </a:ext>
              </a:extLst>
            </p:cNvPr>
            <p:cNvGrpSpPr/>
            <p:nvPr/>
          </p:nvGrpSpPr>
          <p:grpSpPr>
            <a:xfrm>
              <a:off x="336199" y="2621756"/>
              <a:ext cx="1282082" cy="1000125"/>
              <a:chOff x="1995445" y="2928936"/>
              <a:chExt cx="1282082" cy="1000125"/>
            </a:xfrm>
          </p:grpSpPr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88A27141-3A59-4552-99DE-868C8ADE0812}"/>
                  </a:ext>
                </a:extLst>
              </p:cNvPr>
              <p:cNvSpPr/>
              <p:nvPr/>
            </p:nvSpPr>
            <p:spPr>
              <a:xfrm>
                <a:off x="2229293" y="3078954"/>
                <a:ext cx="814387" cy="700091"/>
              </a:xfrm>
              <a:prstGeom prst="ellipse">
                <a:avLst/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K"/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ACB51B2-DC3D-4253-81C6-8FF1E3004A83}"/>
                  </a:ext>
                </a:extLst>
              </p:cNvPr>
              <p:cNvSpPr/>
              <p:nvPr/>
            </p:nvSpPr>
            <p:spPr>
              <a:xfrm>
                <a:off x="1995445" y="2928936"/>
                <a:ext cx="1282082" cy="10001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01</a:t>
                </a:r>
                <a:endParaRPr lang="en-PK" dirty="0"/>
              </a:p>
            </p:txBody>
          </p:sp>
        </p:grp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4294279A-88AA-42DE-B4C6-7A17B0E0DB7C}"/>
                </a:ext>
              </a:extLst>
            </p:cNvPr>
            <p:cNvSpPr/>
            <p:nvPr/>
          </p:nvSpPr>
          <p:spPr>
            <a:xfrm>
              <a:off x="1852126" y="2801247"/>
              <a:ext cx="8950538" cy="6277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>
                  <a:solidFill>
                    <a:schemeClr val="bg1"/>
                  </a:solidFill>
                </a:rPr>
                <a:t>Know who to target and why</a:t>
              </a:r>
              <a:endParaRPr lang="en-PK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B63A493-6F1C-4F07-8DD6-E7BE5B7DB711}"/>
              </a:ext>
            </a:extLst>
          </p:cNvPr>
          <p:cNvGrpSpPr/>
          <p:nvPr/>
        </p:nvGrpSpPr>
        <p:grpSpPr>
          <a:xfrm>
            <a:off x="638135" y="3788866"/>
            <a:ext cx="10904267" cy="1000125"/>
            <a:chOff x="336199" y="2621756"/>
            <a:chExt cx="10904267" cy="1000125"/>
          </a:xfrm>
        </p:grpSpPr>
        <p:sp>
          <p:nvSpPr>
            <p:cNvPr id="26" name="Rectangle: Top Corners Rounded 25">
              <a:extLst>
                <a:ext uri="{FF2B5EF4-FFF2-40B4-BE49-F238E27FC236}">
                  <a16:creationId xmlns:a16="http://schemas.microsoft.com/office/drawing/2014/main" id="{6E3145D8-4652-4A35-825B-624DB712F2BE}"/>
                </a:ext>
              </a:extLst>
            </p:cNvPr>
            <p:cNvSpPr/>
            <p:nvPr/>
          </p:nvSpPr>
          <p:spPr>
            <a:xfrm rot="5400000">
              <a:off x="6079327" y="-1689273"/>
              <a:ext cx="700091" cy="9622186"/>
            </a:xfrm>
            <a:prstGeom prst="round2Same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K"/>
            </a:p>
          </p:txBody>
        </p: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48B59F57-EFA0-481C-9786-7B35F4A1E257}"/>
                </a:ext>
              </a:extLst>
            </p:cNvPr>
            <p:cNvGrpSpPr/>
            <p:nvPr/>
          </p:nvGrpSpPr>
          <p:grpSpPr>
            <a:xfrm>
              <a:off x="336199" y="2621756"/>
              <a:ext cx="1282082" cy="1000125"/>
              <a:chOff x="1995445" y="2928936"/>
              <a:chExt cx="1282082" cy="1000125"/>
            </a:xfrm>
          </p:grpSpPr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6F92E821-2324-46DE-B00F-F9427CAC44CC}"/>
                  </a:ext>
                </a:extLst>
              </p:cNvPr>
              <p:cNvSpPr/>
              <p:nvPr/>
            </p:nvSpPr>
            <p:spPr>
              <a:xfrm>
                <a:off x="2229293" y="3078954"/>
                <a:ext cx="814387" cy="700091"/>
              </a:xfrm>
              <a:prstGeom prst="ellipse">
                <a:avLst/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K"/>
              </a:p>
            </p:txBody>
          </p:sp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BAD17A7D-497B-47EA-9173-CE1052C16475}"/>
                  </a:ext>
                </a:extLst>
              </p:cNvPr>
              <p:cNvSpPr/>
              <p:nvPr/>
            </p:nvSpPr>
            <p:spPr>
              <a:xfrm>
                <a:off x="1995445" y="2928936"/>
                <a:ext cx="1282082" cy="10001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02</a:t>
                </a:r>
                <a:endParaRPr lang="en-PK" dirty="0"/>
              </a:p>
            </p:txBody>
          </p:sp>
        </p:grp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D1C1ADC4-FE8D-4165-97EB-B2691C1A6235}"/>
                </a:ext>
              </a:extLst>
            </p:cNvPr>
            <p:cNvSpPr/>
            <p:nvPr/>
          </p:nvSpPr>
          <p:spPr>
            <a:xfrm>
              <a:off x="1852126" y="2801247"/>
              <a:ext cx="8950538" cy="6277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>
                  <a:solidFill>
                    <a:schemeClr val="bg1"/>
                  </a:solidFill>
                </a:rPr>
                <a:t>Use proven outreach templates instead of guessing</a:t>
              </a:r>
              <a:endParaRPr lang="en-PK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F9EEB57-7B3C-46C8-817B-1DF1075F6DBC}"/>
              </a:ext>
            </a:extLst>
          </p:cNvPr>
          <p:cNvGrpSpPr/>
          <p:nvPr/>
        </p:nvGrpSpPr>
        <p:grpSpPr>
          <a:xfrm>
            <a:off x="646692" y="4622549"/>
            <a:ext cx="10904267" cy="1000125"/>
            <a:chOff x="336199" y="2621756"/>
            <a:chExt cx="10904267" cy="1000125"/>
          </a:xfrm>
        </p:grpSpPr>
        <p:sp>
          <p:nvSpPr>
            <p:cNvPr id="32" name="Rectangle: Top Corners Rounded 31">
              <a:extLst>
                <a:ext uri="{FF2B5EF4-FFF2-40B4-BE49-F238E27FC236}">
                  <a16:creationId xmlns:a16="http://schemas.microsoft.com/office/drawing/2014/main" id="{DF387457-C6C0-4DFB-AA08-0E07DDEDCD2E}"/>
                </a:ext>
              </a:extLst>
            </p:cNvPr>
            <p:cNvSpPr/>
            <p:nvPr/>
          </p:nvSpPr>
          <p:spPr>
            <a:xfrm rot="5400000">
              <a:off x="6079327" y="-1689273"/>
              <a:ext cx="700091" cy="9622186"/>
            </a:xfrm>
            <a:prstGeom prst="round2Same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K"/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8E371F92-8697-4868-BDCE-16CA97CED5B1}"/>
                </a:ext>
              </a:extLst>
            </p:cNvPr>
            <p:cNvGrpSpPr/>
            <p:nvPr/>
          </p:nvGrpSpPr>
          <p:grpSpPr>
            <a:xfrm>
              <a:off x="336199" y="2621756"/>
              <a:ext cx="1282082" cy="1000125"/>
              <a:chOff x="1995445" y="2928936"/>
              <a:chExt cx="1282082" cy="1000125"/>
            </a:xfrm>
          </p:grpSpPr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9689DC5C-8DCC-4017-B072-15E4E38046D5}"/>
                  </a:ext>
                </a:extLst>
              </p:cNvPr>
              <p:cNvSpPr/>
              <p:nvPr/>
            </p:nvSpPr>
            <p:spPr>
              <a:xfrm>
                <a:off x="2229293" y="3078954"/>
                <a:ext cx="814387" cy="700091"/>
              </a:xfrm>
              <a:prstGeom prst="ellipse">
                <a:avLst/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K"/>
              </a:p>
            </p:txBody>
          </p:sp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1A7449C7-BB27-4BDC-90CE-71C1B7A40D00}"/>
                  </a:ext>
                </a:extLst>
              </p:cNvPr>
              <p:cNvSpPr/>
              <p:nvPr/>
            </p:nvSpPr>
            <p:spPr>
              <a:xfrm>
                <a:off x="1995445" y="2928936"/>
                <a:ext cx="1282082" cy="10001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03</a:t>
                </a:r>
                <a:endParaRPr lang="en-PK" dirty="0"/>
              </a:p>
            </p:txBody>
          </p:sp>
        </p:grp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4737B78-6DF3-4B4F-BE59-DAAA4862E351}"/>
                </a:ext>
              </a:extLst>
            </p:cNvPr>
            <p:cNvSpPr/>
            <p:nvPr/>
          </p:nvSpPr>
          <p:spPr>
            <a:xfrm>
              <a:off x="1852126" y="2801247"/>
              <a:ext cx="8950538" cy="6277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>
                  <a:solidFill>
                    <a:schemeClr val="bg1"/>
                  </a:solidFill>
                </a:rPr>
                <a:t>Maintain consistent weekly recruiting activity</a:t>
              </a:r>
              <a:endParaRPr lang="en-PK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6307F952-7428-43C3-8FC5-8360DF31C1A0}"/>
              </a:ext>
            </a:extLst>
          </p:cNvPr>
          <p:cNvGrpSpPr/>
          <p:nvPr/>
        </p:nvGrpSpPr>
        <p:grpSpPr>
          <a:xfrm>
            <a:off x="646692" y="5461995"/>
            <a:ext cx="10904267" cy="1000125"/>
            <a:chOff x="336199" y="2621756"/>
            <a:chExt cx="10904267" cy="1000125"/>
          </a:xfrm>
        </p:grpSpPr>
        <p:sp>
          <p:nvSpPr>
            <p:cNvPr id="38" name="Rectangle: Top Corners Rounded 37">
              <a:extLst>
                <a:ext uri="{FF2B5EF4-FFF2-40B4-BE49-F238E27FC236}">
                  <a16:creationId xmlns:a16="http://schemas.microsoft.com/office/drawing/2014/main" id="{54DBC9FD-F86C-4A32-A4EF-2489DB9911DA}"/>
                </a:ext>
              </a:extLst>
            </p:cNvPr>
            <p:cNvSpPr/>
            <p:nvPr/>
          </p:nvSpPr>
          <p:spPr>
            <a:xfrm rot="5400000">
              <a:off x="6079327" y="-1689273"/>
              <a:ext cx="700091" cy="9622186"/>
            </a:xfrm>
            <a:prstGeom prst="round2SameRect">
              <a:avLst/>
            </a:prstGeom>
            <a:solidFill>
              <a:schemeClr val="bg2">
                <a:lumMod val="25000"/>
              </a:scheme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K"/>
            </a:p>
          </p:txBody>
        </p: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F5B4318A-0C5F-44B3-84BC-05D79C672D01}"/>
                </a:ext>
              </a:extLst>
            </p:cNvPr>
            <p:cNvGrpSpPr/>
            <p:nvPr/>
          </p:nvGrpSpPr>
          <p:grpSpPr>
            <a:xfrm>
              <a:off x="336199" y="2621756"/>
              <a:ext cx="1282082" cy="1000125"/>
              <a:chOff x="1995445" y="2928936"/>
              <a:chExt cx="1282082" cy="1000125"/>
            </a:xfrm>
          </p:grpSpPr>
          <p:sp>
            <p:nvSpPr>
              <p:cNvPr id="41" name="Oval 40">
                <a:extLst>
                  <a:ext uri="{FF2B5EF4-FFF2-40B4-BE49-F238E27FC236}">
                    <a16:creationId xmlns:a16="http://schemas.microsoft.com/office/drawing/2014/main" id="{6D842E18-78E8-42F5-9828-9B6E6CD2CDAD}"/>
                  </a:ext>
                </a:extLst>
              </p:cNvPr>
              <p:cNvSpPr/>
              <p:nvPr/>
            </p:nvSpPr>
            <p:spPr>
              <a:xfrm>
                <a:off x="2229293" y="3078954"/>
                <a:ext cx="814387" cy="700091"/>
              </a:xfrm>
              <a:prstGeom prst="ellipse">
                <a:avLst/>
              </a:prstGeom>
              <a:solidFill>
                <a:schemeClr val="bg2">
                  <a:lumMod val="25000"/>
                </a:schemeClr>
              </a:solidFill>
              <a:ln>
                <a:solidFill>
                  <a:schemeClr val="bg2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PK"/>
              </a:p>
            </p:txBody>
          </p:sp>
          <p:sp>
            <p:nvSpPr>
              <p:cNvPr id="42" name="Rectangle 41">
                <a:extLst>
                  <a:ext uri="{FF2B5EF4-FFF2-40B4-BE49-F238E27FC236}">
                    <a16:creationId xmlns:a16="http://schemas.microsoft.com/office/drawing/2014/main" id="{5D9E5654-6670-4A8D-9BFD-696627E38D70}"/>
                  </a:ext>
                </a:extLst>
              </p:cNvPr>
              <p:cNvSpPr/>
              <p:nvPr/>
            </p:nvSpPr>
            <p:spPr>
              <a:xfrm>
                <a:off x="1995445" y="2928936"/>
                <a:ext cx="1282082" cy="10001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04</a:t>
                </a:r>
                <a:endParaRPr lang="en-PK" dirty="0"/>
              </a:p>
            </p:txBody>
          </p:sp>
        </p:grp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4C0BE3DD-9BC2-4D7C-B79D-051977DD5AA6}"/>
                </a:ext>
              </a:extLst>
            </p:cNvPr>
            <p:cNvSpPr/>
            <p:nvPr/>
          </p:nvSpPr>
          <p:spPr>
            <a:xfrm>
              <a:off x="1852126" y="2801247"/>
              <a:ext cx="8950538" cy="62775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dirty="0">
                  <a:solidFill>
                    <a:schemeClr val="bg1"/>
                  </a:solidFill>
                </a:rPr>
                <a:t>Track conversations and follow-ups easily</a:t>
              </a:r>
              <a:endParaRPr lang="en-PK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4720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D8887796-58D0-47F0-9854-DAC683E404A5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1026" name="Picture 2" descr="Recruiting: il significato e le sue fasi principali Hunity">
              <a:extLst>
                <a:ext uri="{FF2B5EF4-FFF2-40B4-BE49-F238E27FC236}">
                  <a16:creationId xmlns:a16="http://schemas.microsoft.com/office/drawing/2014/main" id="{EE910702-90ED-4AD1-8BBA-FD69A8D70D7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7149"/>
            <a:stretch/>
          </p:blipFill>
          <p:spPr bwMode="auto">
            <a:xfrm>
              <a:off x="0" y="0"/>
              <a:ext cx="12192000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57831687-9AD4-4B26-BA61-EAF357B0EF75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PK"/>
            </a:p>
          </p:txBody>
        </p:sp>
      </p:grp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B9F174A-35EC-4B8C-8EFA-5595DEAB9B14}"/>
              </a:ext>
            </a:extLst>
          </p:cNvPr>
          <p:cNvSpPr/>
          <p:nvPr/>
        </p:nvSpPr>
        <p:spPr>
          <a:xfrm>
            <a:off x="2602706" y="2300287"/>
            <a:ext cx="6986587" cy="2871787"/>
          </a:xfrm>
          <a:prstGeom prst="roundRect">
            <a:avLst>
              <a:gd name="adj" fmla="val 10199"/>
            </a:avLst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PK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87147B-FCED-4642-AFB4-97CDF3558120}"/>
              </a:ext>
            </a:extLst>
          </p:cNvPr>
          <p:cNvSpPr/>
          <p:nvPr/>
        </p:nvSpPr>
        <p:spPr>
          <a:xfrm>
            <a:off x="2819399" y="2486025"/>
            <a:ext cx="6596063" cy="1843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Let’s schedule a short conversation to see if Recruiter-in-a-Box is right for your firm.</a:t>
            </a:r>
            <a:endParaRPr lang="en-PK" sz="2800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37EC86E-0951-452D-BD33-6C77F1396685}"/>
              </a:ext>
            </a:extLst>
          </p:cNvPr>
          <p:cNvSpPr/>
          <p:nvPr/>
        </p:nvSpPr>
        <p:spPr>
          <a:xfrm>
            <a:off x="2776538" y="4239815"/>
            <a:ext cx="6596063" cy="902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1336E2"/>
                </a:solidFill>
              </a:rPr>
              <a:t>Contact Us</a:t>
            </a:r>
            <a:endParaRPr lang="en-PK" sz="2800" b="1" dirty="0">
              <a:solidFill>
                <a:srgbClr val="1336E2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C9C5312-15D0-4FE1-82E8-3449490ECBE6}"/>
              </a:ext>
            </a:extLst>
          </p:cNvPr>
          <p:cNvSpPr/>
          <p:nvPr/>
        </p:nvSpPr>
        <p:spPr>
          <a:xfrm>
            <a:off x="780653" y="5430604"/>
            <a:ext cx="10673553" cy="5107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Firm Name | Email address | Phone Number | Website</a:t>
            </a:r>
            <a:endParaRPr lang="en-PK" b="1" dirty="0">
              <a:solidFill>
                <a:schemeClr val="bg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672BC64-BE13-4AE0-8407-BDA35D4D37FE}"/>
              </a:ext>
            </a:extLst>
          </p:cNvPr>
          <p:cNvSpPr/>
          <p:nvPr/>
        </p:nvSpPr>
        <p:spPr>
          <a:xfrm>
            <a:off x="9415462" y="614361"/>
            <a:ext cx="1969291" cy="60007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bg1"/>
                </a:solidFill>
              </a:rPr>
              <a:t>05 MARCH 2026</a:t>
            </a:r>
            <a:endParaRPr lang="en-PK" sz="1200" dirty="0">
              <a:solidFill>
                <a:schemeClr val="bg1"/>
              </a:solidFill>
            </a:endParaRP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9A298EA0-3136-4694-BFC9-7B8E0E6A7C5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559" t="13125" r="23598" b="7917"/>
          <a:stretch/>
        </p:blipFill>
        <p:spPr>
          <a:xfrm>
            <a:off x="336199" y="357186"/>
            <a:ext cx="1561873" cy="1324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4668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4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252F61"/>
      </a:accent1>
      <a:accent2>
        <a:srgbClr val="212D58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ustom 6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140</Words>
  <Application>Microsoft Office PowerPoint</Application>
  <PresentationFormat>Widescreen</PresentationFormat>
  <Paragraphs>38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Montserrat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Maryam N.</dc:creator>
  <cp:lastModifiedBy>Maryam N.</cp:lastModifiedBy>
  <cp:revision>10</cp:revision>
  <dcterms:created xsi:type="dcterms:W3CDTF">2026-03-05T15:08:21Z</dcterms:created>
  <dcterms:modified xsi:type="dcterms:W3CDTF">2026-03-06T14:53:43Z</dcterms:modified>
</cp:coreProperties>
</file>